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86" r:id="rId3"/>
    <p:sldId id="264" r:id="rId4"/>
    <p:sldId id="277" r:id="rId5"/>
    <p:sldId id="276" r:id="rId6"/>
    <p:sldId id="27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5D76454-C85C-8A42-83DF-BB287BE4DF42}">
          <p14:sldIdLst>
            <p14:sldId id="256"/>
          </p14:sldIdLst>
        </p14:section>
        <p14:section name="Vision" id="{DECABD86-3313-324C-B2E7-D49987E4CC4C}">
          <p14:sldIdLst>
            <p14:sldId id="286"/>
            <p14:sldId id="264"/>
            <p14:sldId id="277"/>
            <p14:sldId id="276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14"/>
    <p:restoredTop sz="94697"/>
  </p:normalViewPr>
  <p:slideViewPr>
    <p:cSldViewPr snapToGrid="0" snapToObjects="1">
      <p:cViewPr varScale="1">
        <p:scale>
          <a:sx n="80" d="100"/>
          <a:sy n="80" d="100"/>
        </p:scale>
        <p:origin x="8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0B9B0-0571-4F4D-A508-73CDEB9AA1EC}" type="datetimeFigureOut">
              <a:rPr lang="en-US" smtClean="0"/>
              <a:t>12/8/20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56C3E-B892-E240-8DB6-B160AA827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909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8D8F9-6FA8-8144-9418-77C29E5F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C6A320-9AB9-4B41-8AD5-EA912CB405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268BC-56DE-484C-A16A-76BDC8B2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93559-5428-B342-BB07-C3E515B8C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E7CC2-D6AD-0C4A-8224-27B6A3650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310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EFB22-B1E0-3547-AD90-0C23EB545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DCF561-FFBA-F740-8B0E-64F9BA77C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3E74BF-D6D9-D840-9C42-043F3DE33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CFA5C-CA7F-E34B-9762-01F2FC94E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1079C-F17C-BE4F-95DD-C2A8B42D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7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3ABCCA-17E7-AA4A-B1D0-03722666BE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5002BF-DAD1-F34F-9304-B669465C3A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E5A4C-5660-9942-8468-E03D6179E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F8735-9174-7543-A79D-4A945D0AE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493F6-FE53-C341-9234-E7947C756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8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7A095-4B50-7646-9A0C-83597E93F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07001-A176-9B44-8C47-29B1FFE2E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234AF-B909-8343-89B9-51A60EC1D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F0177-C118-874D-B5A7-053DFCC9A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47258-0533-C240-810C-42D90A84B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52B85-5F82-0E4A-A9F8-249E04CFD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86E1D-19D9-2B47-ADEB-ABC8F3D29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9168C-EC39-4443-A3A9-F774788EB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DBE20-721A-D44D-9104-8E70E50CE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2893E-50EF-344E-B00C-DF4A324A6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8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DB850-3368-674E-90C4-60DB398D6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27F0A-6E50-8B4C-A499-CDB0C5BE83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284C87-9965-374F-8219-475E51872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47F2BE-20D6-364D-AB2B-FC76F90A7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FA38AA-DEAB-4245-B627-EEA42F758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A152F-BA4F-F14D-B6FE-3B76E21CB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143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CE71A-14E2-C14B-9BC3-4249FC7ED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7AD34-C792-0843-9C38-167E837DD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30F1B4-55B9-3F4F-89FF-537E6F091A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840929-9080-A14D-A3DB-AB3A0D8AF5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F1DCCB-3C7E-B349-97BB-0E59011D51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71729-F5BC-AF4D-946E-270246CAA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29519F-310F-034D-AA1C-8CEE4309C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C08EDB-0A7E-354D-82B5-C06F1A4B9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55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0E108-FFBF-484A-BBC2-206655B5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73AD1B-9001-E54E-99D9-BE99073F5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70F952-CA4A-E146-ABF6-5CCECB28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2FBBD0-793B-B043-9CC0-CFCDEF9B3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72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2AE6C0-FAB3-B44E-A565-107A5F3C8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01CE0E-CC2E-2840-9E2C-672BF42D6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454132-003C-1845-B129-35E9A0B46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499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115B0-E8AD-1643-B0E5-699BFDEE2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15BB-6860-3D4E-9FA5-4CC1B1DF3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07DB3-F141-834A-BB15-052B83D8CD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17939-0DBE-B446-B9AF-9AF0C6161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FFF06-EE57-BC4F-8034-0641C677C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BC44D5-F629-A544-B9C2-A57AA458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507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53930-3ABB-F74E-B6D9-BA7B6C69E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9D49DE-9C72-3E4B-8C67-53C4D70D89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FB9E74-610E-874B-87D8-4F3A37F4EF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6B02D-9030-8D44-B8FE-7D1A33A5E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04E24D-CCC6-AA46-9C47-4D7BECA3F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6C10B4-BD57-764A-A88B-A6BF9D314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117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03C186-D1D1-F240-A7EB-BF34EEECC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6EB1E-C61B-8C4D-8D62-E4E0FE26E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1F183-7815-2540-813D-183C04E31C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8C134-6C0E-4642-8775-DA4D168996C8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F9404-DB69-2E48-ADB7-D832918F7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2AD93-2730-BA49-9E95-08EED0004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D7C1F-50E1-2D4D-B880-EEB7A33C1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25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3C703-6D8B-114E-8823-87A123CC7F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Biological Neurons &amp; Human Visual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E6EFEA-9CC9-1E47-BA42-ACEE5C5470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12/08/20</a:t>
            </a:r>
          </a:p>
        </p:txBody>
      </p:sp>
    </p:spTree>
    <p:extLst>
      <p:ext uri="{BB962C8B-B14F-4D97-AF65-F5344CB8AC3E}">
        <p14:creationId xmlns:p14="http://schemas.microsoft.com/office/powerpoint/2010/main" val="419524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9487F-BDE6-264F-91C8-6F9B51B77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Vision and Visual Perception is Constructed By Your Brain</a:t>
            </a:r>
          </a:p>
        </p:txBody>
      </p:sp>
      <p:pic>
        <p:nvPicPr>
          <p:cNvPr id="5" name="Content Placeholder 4" descr="A picture containing sitting, black, front, bird&#10;&#10;Description automatically generated">
            <a:extLst>
              <a:ext uri="{FF2B5EF4-FFF2-40B4-BE49-F238E27FC236}">
                <a16:creationId xmlns:a16="http://schemas.microsoft.com/office/drawing/2014/main" id="{3BCB2EAE-9A5B-3A4B-AE15-FA6A121F68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0690" y="1838504"/>
            <a:ext cx="3150574" cy="4351338"/>
          </a:xfr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ABE3AF-C9EF-9D41-A630-15ED9AC919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706" t="5324" r="9423" b="72982"/>
          <a:stretch/>
        </p:blipFill>
        <p:spPr>
          <a:xfrm>
            <a:off x="4822604" y="1690688"/>
            <a:ext cx="2546791" cy="1153362"/>
          </a:xfrm>
          <a:prstGeom prst="rect">
            <a:avLst/>
          </a:prstGeom>
        </p:spPr>
      </p:pic>
      <p:pic>
        <p:nvPicPr>
          <p:cNvPr id="7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64676C3B-351F-0848-9A9F-691F7E1EA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1268" y="2010705"/>
            <a:ext cx="4541262" cy="473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93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EAC67-4575-7E47-8FDD-71EF3F26C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8064"/>
          </a:xfrm>
        </p:spPr>
        <p:txBody>
          <a:bodyPr>
            <a:normAutofit fontScale="90000"/>
          </a:bodyPr>
          <a:lstStyle/>
          <a:p>
            <a:r>
              <a:rPr lang="en-US" dirty="0"/>
              <a:t>The Retina has a complex multi-cellular structure</a:t>
            </a:r>
          </a:p>
        </p:txBody>
      </p:sp>
      <p:pic>
        <p:nvPicPr>
          <p:cNvPr id="5" name="Content Placeholder 4" descr="A picture containing indoor, cup, table, person&#10;&#10;Description automatically generated">
            <a:extLst>
              <a:ext uri="{FF2B5EF4-FFF2-40B4-BE49-F238E27FC236}">
                <a16:creationId xmlns:a16="http://schemas.microsoft.com/office/drawing/2014/main" id="{C921B707-A7C2-3E47-B746-C121A59590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356" y="1177773"/>
            <a:ext cx="5240955" cy="5680227"/>
          </a:xfrm>
        </p:spPr>
      </p:pic>
      <p:pic>
        <p:nvPicPr>
          <p:cNvPr id="6" name="Content Placeholder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C73DFA6D-385E-BE47-B83E-2440B210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524694"/>
            <a:ext cx="3469523" cy="3162326"/>
          </a:xfrm>
          <a:prstGeom prst="rect">
            <a:avLst/>
          </a:prstGeom>
        </p:spPr>
      </p:pic>
      <p:pic>
        <p:nvPicPr>
          <p:cNvPr id="11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26FE365-C306-DC44-8929-1AC9A06FD5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629" b="18956"/>
          <a:stretch/>
        </p:blipFill>
        <p:spPr>
          <a:xfrm>
            <a:off x="5647256" y="955283"/>
            <a:ext cx="3541409" cy="256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24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D0A78-C613-E74A-9A66-88CC04BC3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Retina Cells Respond to Specific Patterns/Colors/Angles</a:t>
            </a:r>
          </a:p>
        </p:txBody>
      </p:sp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F948468-C207-1749-B64F-FE54304EA4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71" t="33462" r="16167" b="8474"/>
          <a:stretch/>
        </p:blipFill>
        <p:spPr>
          <a:xfrm>
            <a:off x="6369010" y="1340886"/>
            <a:ext cx="2481760" cy="3027515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131795-28D8-8B46-A026-8E59A9B90C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111" t="40534" r="25690" b="14866"/>
          <a:stretch/>
        </p:blipFill>
        <p:spPr>
          <a:xfrm>
            <a:off x="8928603" y="647613"/>
            <a:ext cx="2993243" cy="3771228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9C50A9-D9E6-F945-AFC7-B7E87FC239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594" t="33375" r="2971" b="30239"/>
          <a:stretch/>
        </p:blipFill>
        <p:spPr>
          <a:xfrm>
            <a:off x="5668026" y="4505438"/>
            <a:ext cx="4893210" cy="204072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91116A5-9006-C043-8EFA-419C4AA17739}"/>
              </a:ext>
            </a:extLst>
          </p:cNvPr>
          <p:cNvGrpSpPr/>
          <p:nvPr/>
        </p:nvGrpSpPr>
        <p:grpSpPr>
          <a:xfrm>
            <a:off x="1175193" y="1957589"/>
            <a:ext cx="3293776" cy="4648860"/>
            <a:chOff x="1761627" y="0"/>
            <a:chExt cx="4556502" cy="5578543"/>
          </a:xfrm>
        </p:grpSpPr>
        <p:pic>
          <p:nvPicPr>
            <p:cNvPr id="13" name="Picture 12" descr="A close up of a piece of paper&#10;&#10;Description automatically generated">
              <a:extLst>
                <a:ext uri="{FF2B5EF4-FFF2-40B4-BE49-F238E27FC236}">
                  <a16:creationId xmlns:a16="http://schemas.microsoft.com/office/drawing/2014/main" id="{862BE280-D458-9746-AC71-BCC45925B4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76" t="8700" r="21307" b="9106"/>
            <a:stretch/>
          </p:blipFill>
          <p:spPr>
            <a:xfrm>
              <a:off x="1761627" y="0"/>
              <a:ext cx="2362507" cy="3575304"/>
            </a:xfrm>
            <a:prstGeom prst="rect">
              <a:avLst/>
            </a:prstGeom>
          </p:spPr>
        </p:pic>
        <p:pic>
          <p:nvPicPr>
            <p:cNvPr id="14" name="Picture 13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6356E6D6-F528-D444-8D2D-416A4812E0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5219" t="21545" r="31154" b="14327"/>
            <a:stretch/>
          </p:blipFill>
          <p:spPr>
            <a:xfrm>
              <a:off x="4172777" y="0"/>
              <a:ext cx="1749568" cy="3429000"/>
            </a:xfrm>
            <a:prstGeom prst="rect">
              <a:avLst/>
            </a:prstGeom>
          </p:spPr>
        </p:pic>
        <p:pic>
          <p:nvPicPr>
            <p:cNvPr id="16" name="Picture 15" descr="A picture containing sitting&#10;&#10;Description automatically generated">
              <a:extLst>
                <a:ext uri="{FF2B5EF4-FFF2-40B4-BE49-F238E27FC236}">
                  <a16:creationId xmlns:a16="http://schemas.microsoft.com/office/drawing/2014/main" id="{1B46BBE3-E664-5642-AA6F-B5E32B414B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5223" t="24080" r="7863" b="21955"/>
            <a:stretch/>
          </p:blipFill>
          <p:spPr>
            <a:xfrm>
              <a:off x="1761627" y="3456681"/>
              <a:ext cx="4556502" cy="21218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0063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D0A78-C613-E74A-9A66-88CC04BC3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Info about Color/Movement/Edges are Processed by Separate Networks in the Brain</a:t>
            </a:r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35F67E-47E4-6547-A921-0FDE6445C3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01" t="19636" r="25650" b="5324"/>
          <a:stretch/>
        </p:blipFill>
        <p:spPr>
          <a:xfrm>
            <a:off x="4982645" y="1593372"/>
            <a:ext cx="2641320" cy="4165092"/>
          </a:xfrm>
          <a:prstGeom prst="rect">
            <a:avLst/>
          </a:prstGeom>
        </p:spPr>
      </p:pic>
      <p:pic>
        <p:nvPicPr>
          <p:cNvPr id="10" name="Content Placeholder 9" descr="A close up of a bicycle&#10;&#10;Description automatically generated">
            <a:extLst>
              <a:ext uri="{FF2B5EF4-FFF2-40B4-BE49-F238E27FC236}">
                <a16:creationId xmlns:a16="http://schemas.microsoft.com/office/drawing/2014/main" id="{BFEA02EC-B2D5-F340-A08B-79DDE1736D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7587" t="21170" r="5652" b="20476"/>
          <a:stretch/>
        </p:blipFill>
        <p:spPr>
          <a:xfrm>
            <a:off x="7463254" y="4290273"/>
            <a:ext cx="4305156" cy="2171700"/>
          </a:xfrm>
        </p:spPr>
      </p:pic>
      <p:pic>
        <p:nvPicPr>
          <p:cNvPr id="8" name="Content Placeholder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11296BB3-0370-0448-BAA9-2AF806B64C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50" y="1716237"/>
            <a:ext cx="4512708" cy="5148072"/>
          </a:xfrm>
          <a:prstGeom prst="rect">
            <a:avLst/>
          </a:prstGeom>
        </p:spPr>
      </p:pic>
      <p:pic>
        <p:nvPicPr>
          <p:cNvPr id="11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33F3DEA1-43D0-364C-9315-4430024991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969" t="9243" r="9271" b="10918"/>
          <a:stretch/>
        </p:blipFill>
        <p:spPr>
          <a:xfrm>
            <a:off x="7481485" y="1203220"/>
            <a:ext cx="4008870" cy="308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05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180C1-5BD5-8849-BBC4-B928FC5CA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40C9F9A-5DCE-E34F-860A-B386E53A6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75" t="22458" r="2261" b="23636"/>
          <a:stretch/>
        </p:blipFill>
        <p:spPr>
          <a:xfrm>
            <a:off x="1946294" y="1209860"/>
            <a:ext cx="5496628" cy="2350008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74210B-7738-5041-B779-4483DBD066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333" t="24652" r="15128" b="24653"/>
          <a:stretch/>
        </p:blipFill>
        <p:spPr>
          <a:xfrm>
            <a:off x="2430926" y="3763085"/>
            <a:ext cx="5157645" cy="2947136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8CDBB3-01B5-0D44-9003-9E3EE14D45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706" t="5324" r="9423" b="72982"/>
          <a:stretch/>
        </p:blipFill>
        <p:spPr>
          <a:xfrm>
            <a:off x="7442922" y="147779"/>
            <a:ext cx="2546791" cy="115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712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2824</TotalTime>
  <Words>49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Biological Neurons &amp; Human Visual System</vt:lpstr>
      <vt:lpstr>Human Vision and Visual Perception is Constructed By Your Brain</vt:lpstr>
      <vt:lpstr>The Retina has a complex multi-cellular structure</vt:lpstr>
      <vt:lpstr>Retina Cells Respond to Specific Patterns/Colors/Angles</vt:lpstr>
      <vt:lpstr>Info about Color/Movement/Edges are Processed by Separate Networks in the Brain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Biological Neurons &amp; Neural Networks</dc:title>
  <dc:creator>James Irving, Ph.D.</dc:creator>
  <cp:lastModifiedBy>James Irving, Ph.D.</cp:lastModifiedBy>
  <cp:revision>50</cp:revision>
  <dcterms:created xsi:type="dcterms:W3CDTF">2020-02-07T15:47:44Z</dcterms:created>
  <dcterms:modified xsi:type="dcterms:W3CDTF">2020-12-08T18:46:02Z</dcterms:modified>
</cp:coreProperties>
</file>

<file path=docProps/thumbnail.jpeg>
</file>